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378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660"/>
  </p:normalViewPr>
  <p:slideViewPr>
    <p:cSldViewPr snapToGrid="0">
      <p:cViewPr varScale="1">
        <p:scale>
          <a:sx n="70" d="100"/>
          <a:sy n="70" d="100"/>
        </p:scale>
        <p:origin x="-6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50C61E-2A4F-4CD6-905F-47E327E02A95}"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180848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50C61E-2A4F-4CD6-905F-47E327E02A95}"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154603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50C61E-2A4F-4CD6-905F-47E327E02A95}"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131413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50C61E-2A4F-4CD6-905F-47E327E02A95}"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389529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0C61E-2A4F-4CD6-905F-47E327E02A95}"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236672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50C61E-2A4F-4CD6-905F-47E327E02A95}"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321522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50C61E-2A4F-4CD6-905F-47E327E02A95}" type="datetimeFigureOut">
              <a:rPr lang="en-GB" smtClean="0"/>
              <a:t>16/03/2016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89501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50C61E-2A4F-4CD6-905F-47E327E02A95}" type="datetimeFigureOut">
              <a:rPr lang="en-GB" smtClean="0"/>
              <a:t>16/03/2016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120226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0C61E-2A4F-4CD6-905F-47E327E02A95}" type="datetimeFigureOut">
              <a:rPr lang="en-GB" smtClean="0"/>
              <a:t>16/03/2016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57623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0C61E-2A4F-4CD6-905F-47E327E02A95}"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178867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0C61E-2A4F-4CD6-905F-47E327E02A95}"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F70783-F9D4-479B-8BDD-8705C1F3DA4C}" type="slidenum">
              <a:rPr lang="en-GB" smtClean="0"/>
              <a:t>‹#›</a:t>
            </a:fld>
            <a:endParaRPr lang="en-GB"/>
          </a:p>
        </p:txBody>
      </p:sp>
    </p:spTree>
    <p:extLst>
      <p:ext uri="{BB962C8B-B14F-4D97-AF65-F5344CB8AC3E}">
        <p14:creationId xmlns:p14="http://schemas.microsoft.com/office/powerpoint/2010/main" val="25061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0C61E-2A4F-4CD6-905F-47E327E02A95}" type="datetimeFigureOut">
              <a:rPr lang="en-GB" smtClean="0"/>
              <a:t>16/03/2016</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70783-F9D4-479B-8BDD-8705C1F3DA4C}" type="slidenum">
              <a:rPr lang="en-GB" smtClean="0"/>
              <a:t>‹#›</a:t>
            </a:fld>
            <a:endParaRPr lang="en-GB"/>
          </a:p>
        </p:txBody>
      </p:sp>
    </p:spTree>
    <p:extLst>
      <p:ext uri="{BB962C8B-B14F-4D97-AF65-F5344CB8AC3E}">
        <p14:creationId xmlns:p14="http://schemas.microsoft.com/office/powerpoint/2010/main" val="534731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cap="small" dirty="0" smtClean="0">
                <a:solidFill>
                  <a:schemeClr val="tx1">
                    <a:lumMod val="75000"/>
                    <a:lumOff val="25000"/>
                  </a:schemeClr>
                </a:solidFill>
              </a:rPr>
              <a:t>Emotional Contracts</a:t>
            </a:r>
            <a:endParaRPr lang="en-GB" b="1" cap="small" dirty="0">
              <a:solidFill>
                <a:schemeClr val="tx1">
                  <a:lumMod val="75000"/>
                  <a:lumOff val="25000"/>
                </a:schemeClr>
              </a:solidFill>
            </a:endParaRPr>
          </a:p>
        </p:txBody>
      </p:sp>
      <p:sp>
        <p:nvSpPr>
          <p:cNvPr id="3" name="Subtitle 2"/>
          <p:cNvSpPr>
            <a:spLocks noGrp="1"/>
          </p:cNvSpPr>
          <p:nvPr>
            <p:ph type="subTitle" idx="1"/>
          </p:nvPr>
        </p:nvSpPr>
        <p:spPr>
          <a:xfrm>
            <a:off x="1829513" y="3340289"/>
            <a:ext cx="8534400" cy="1752600"/>
          </a:xfrm>
        </p:spPr>
        <p:txBody>
          <a:bodyPr>
            <a:normAutofit/>
          </a:bodyPr>
          <a:lstStyle/>
          <a:p>
            <a:r>
              <a:rPr lang="en-GB" sz="2800" dirty="0" smtClean="0"/>
              <a:t>IN THE HIRING PROCESS</a:t>
            </a:r>
            <a:endParaRPr lang="en-GB" sz="2800" dirty="0"/>
          </a:p>
        </p:txBody>
      </p:sp>
      <p:sp>
        <p:nvSpPr>
          <p:cNvPr id="5" name="Rectangle 4"/>
          <p:cNvSpPr>
            <a:spLocks noChangeArrowheads="1"/>
          </p:cNvSpPr>
          <p:nvPr/>
        </p:nvSpPr>
        <p:spPr bwMode="auto">
          <a:xfrm>
            <a:off x="1429" y="830370"/>
            <a:ext cx="12190571" cy="117899"/>
          </a:xfrm>
          <a:prstGeom prst="rect">
            <a:avLst/>
          </a:prstGeom>
          <a:solidFill>
            <a:srgbClr val="56378E"/>
          </a:solidFill>
          <a:ln w="9525">
            <a:no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upright="1">
            <a:noAutofit/>
          </a:bodyPr>
          <a:lstStyle/>
          <a:p>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621" y="5418162"/>
            <a:ext cx="1102184" cy="806477"/>
          </a:xfrm>
          <a:prstGeom prst="rect">
            <a:avLst/>
          </a:prstGeom>
        </p:spPr>
      </p:pic>
    </p:spTree>
    <p:extLst>
      <p:ext uri="{BB962C8B-B14F-4D97-AF65-F5344CB8AC3E}">
        <p14:creationId xmlns:p14="http://schemas.microsoft.com/office/powerpoint/2010/main" val="2581231110"/>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6814782" y="2521846"/>
            <a:ext cx="3466532" cy="3563662"/>
          </a:xfrm>
          <a:gradFill>
            <a:gsLst>
              <a:gs pos="0">
                <a:srgbClr val="56378E"/>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a:lstStyle/>
          <a:p>
            <a:pPr marL="0" indent="0" algn="ctr">
              <a:buNone/>
            </a:pPr>
            <a:r>
              <a:rPr lang="en-GB" sz="2400" b="1" cap="small" dirty="0" smtClean="0">
                <a:solidFill>
                  <a:schemeClr val="tx1">
                    <a:lumMod val="85000"/>
                    <a:lumOff val="15000"/>
                  </a:schemeClr>
                </a:solidFill>
              </a:rPr>
              <a:t>Candidate B</a:t>
            </a:r>
          </a:p>
          <a:p>
            <a:pPr marL="0" indent="0">
              <a:buNone/>
            </a:pPr>
            <a:r>
              <a:rPr lang="en-GB" sz="2400" dirty="0" smtClean="0"/>
              <a:t>		</a:t>
            </a:r>
            <a:endParaRPr lang="en-GB" sz="2400" dirty="0"/>
          </a:p>
        </p:txBody>
      </p:sp>
      <p:sp>
        <p:nvSpPr>
          <p:cNvPr id="2" name="Title 1"/>
          <p:cNvSpPr>
            <a:spLocks noGrp="1"/>
          </p:cNvSpPr>
          <p:nvPr>
            <p:ph type="title"/>
          </p:nvPr>
        </p:nvSpPr>
        <p:spPr>
          <a:xfrm>
            <a:off x="382137" y="1132671"/>
            <a:ext cx="11193900" cy="1143000"/>
          </a:xfrm>
        </p:spPr>
        <p:txBody>
          <a:bodyPr>
            <a:noAutofit/>
          </a:bodyPr>
          <a:lstStyle/>
          <a:p>
            <a:r>
              <a:rPr lang="en-GB" sz="2400" dirty="0" smtClean="0">
                <a:solidFill>
                  <a:schemeClr val="tx1">
                    <a:lumMod val="75000"/>
                    <a:lumOff val="25000"/>
                  </a:schemeClr>
                </a:solidFill>
              </a:rPr>
              <a:t>Companies who build and protect the emotional contract throughout any hiring process, increase their radio of employment offer to acceptances.  Imagine these scenarios:</a:t>
            </a:r>
            <a:endParaRPr lang="en-GB" sz="2400" dirty="0">
              <a:solidFill>
                <a:schemeClr val="tx1">
                  <a:lumMod val="75000"/>
                  <a:lumOff val="25000"/>
                </a:schemeClr>
              </a:solidFill>
            </a:endParaRPr>
          </a:p>
        </p:txBody>
      </p:sp>
      <p:sp>
        <p:nvSpPr>
          <p:cNvPr id="3" name="Content Placeholder 2"/>
          <p:cNvSpPr>
            <a:spLocks noGrp="1"/>
          </p:cNvSpPr>
          <p:nvPr>
            <p:ph sz="half" idx="1"/>
          </p:nvPr>
        </p:nvSpPr>
        <p:spPr>
          <a:xfrm>
            <a:off x="1823510" y="2521846"/>
            <a:ext cx="3466532" cy="3563662"/>
          </a:xfrm>
          <a:gradFill>
            <a:gsLst>
              <a:gs pos="0">
                <a:srgbClr val="56378E"/>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a:lstStyle/>
          <a:p>
            <a:pPr marL="0" indent="0" algn="ctr">
              <a:buNone/>
            </a:pPr>
            <a:r>
              <a:rPr lang="en-GB" sz="2400" b="1" cap="small" dirty="0" smtClean="0">
                <a:solidFill>
                  <a:schemeClr val="tx1">
                    <a:lumMod val="85000"/>
                    <a:lumOff val="15000"/>
                  </a:schemeClr>
                </a:solidFill>
              </a:rPr>
              <a:t>Candidate A</a:t>
            </a:r>
          </a:p>
          <a:p>
            <a:pPr marL="0" indent="0">
              <a:buNone/>
            </a:pPr>
            <a:r>
              <a:rPr lang="en-GB" sz="2400" dirty="0" smtClean="0"/>
              <a:t>		</a:t>
            </a:r>
            <a:endParaRPr lang="en-GB"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742"/>
          <a:stretch/>
        </p:blipFill>
        <p:spPr>
          <a:xfrm>
            <a:off x="6997492" y="3074248"/>
            <a:ext cx="3101113" cy="285850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810" r="30807" b="11600"/>
          <a:stretch/>
        </p:blipFill>
        <p:spPr>
          <a:xfrm>
            <a:off x="2006220" y="3074248"/>
            <a:ext cx="3101113" cy="2858507"/>
          </a:xfrm>
          <a:prstGeom prst="rect">
            <a:avLst/>
          </a:prstGeom>
          <a:ln>
            <a:noFill/>
          </a:ln>
          <a:effectLst>
            <a:outerShdw blurRad="190500" algn="tl" rotWithShape="0">
              <a:srgbClr val="000000">
                <a:alpha val="70000"/>
              </a:srgbClr>
            </a:outerShdw>
          </a:effectLst>
        </p:spPr>
      </p:pic>
      <p:sp>
        <p:nvSpPr>
          <p:cNvPr id="7" name="Rectangle 6"/>
          <p:cNvSpPr>
            <a:spLocks noChangeArrowheads="1"/>
          </p:cNvSpPr>
          <p:nvPr/>
        </p:nvSpPr>
        <p:spPr bwMode="auto">
          <a:xfrm>
            <a:off x="-12724" y="950893"/>
            <a:ext cx="12204723" cy="58949"/>
          </a:xfrm>
          <a:prstGeom prst="rect">
            <a:avLst/>
          </a:prstGeom>
          <a:solidFill>
            <a:srgbClr val="56378E"/>
          </a:solidFill>
          <a:ln w="38100">
            <a:solidFill>
              <a:srgbClr val="56378E"/>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383774566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272" y="1397517"/>
            <a:ext cx="5227092" cy="1441218"/>
          </a:xfrm>
          <a:ln>
            <a:noFill/>
          </a:ln>
        </p:spPr>
        <p:txBody>
          <a:bodyPr>
            <a:noAutofit/>
          </a:bodyPr>
          <a:lstStyle/>
          <a:p>
            <a:pPr algn="ctr"/>
            <a:r>
              <a:rPr lang="en-GB" sz="1600" b="0" dirty="0" smtClean="0">
                <a:solidFill>
                  <a:schemeClr val="tx1">
                    <a:lumMod val="75000"/>
                    <a:lumOff val="25000"/>
                  </a:schemeClr>
                </a:solidFill>
              </a:rPr>
              <a:t>Hiring </a:t>
            </a:r>
            <a:r>
              <a:rPr lang="en-GB" sz="1600" b="0" dirty="0" smtClean="0">
                <a:solidFill>
                  <a:schemeClr val="tx1">
                    <a:lumMod val="75000"/>
                    <a:lumOff val="25000"/>
                  </a:schemeClr>
                </a:solidFill>
              </a:rPr>
              <a:t>manager provides detailed and balanced feedback after each interview. </a:t>
            </a:r>
            <a:r>
              <a:rPr lang="en-GB" sz="1600" b="0" dirty="0" smtClean="0">
                <a:solidFill>
                  <a:schemeClr val="tx1">
                    <a:lumMod val="75000"/>
                    <a:lumOff val="25000"/>
                  </a:schemeClr>
                </a:solidFill>
              </a:rPr>
              <a:t> Feedback </a:t>
            </a:r>
            <a:r>
              <a:rPr lang="en-GB" sz="1600" b="0" dirty="0" smtClean="0">
                <a:solidFill>
                  <a:schemeClr val="tx1">
                    <a:lumMod val="75000"/>
                    <a:lumOff val="25000"/>
                  </a:schemeClr>
                </a:solidFill>
              </a:rPr>
              <a:t>is supplied within a day of the interview being held and is detailed, and constructive, highlighting both positives, and areas intended for further </a:t>
            </a:r>
            <a:r>
              <a:rPr lang="en-GB" sz="1600" b="0" dirty="0" smtClean="0">
                <a:solidFill>
                  <a:schemeClr val="tx1">
                    <a:lumMod val="75000"/>
                    <a:lumOff val="25000"/>
                  </a:schemeClr>
                </a:solidFill>
              </a:rPr>
              <a:t>exploration/elaboration</a:t>
            </a:r>
            <a:endParaRPr lang="en-GB" sz="1600" b="0" dirty="0">
              <a:solidFill>
                <a:schemeClr val="tx1">
                  <a:lumMod val="75000"/>
                  <a:lumOff val="25000"/>
                </a:schemeClr>
              </a:solidFill>
            </a:endParaRPr>
          </a:p>
        </p:txBody>
      </p:sp>
      <p:sp>
        <p:nvSpPr>
          <p:cNvPr id="5" name="Text Placeholder 4"/>
          <p:cNvSpPr>
            <a:spLocks noGrp="1"/>
          </p:cNvSpPr>
          <p:nvPr>
            <p:ph type="body" sz="quarter" idx="3"/>
          </p:nvPr>
        </p:nvSpPr>
        <p:spPr>
          <a:xfrm>
            <a:off x="6507261" y="1392072"/>
            <a:ext cx="5254388" cy="1446663"/>
          </a:xfrm>
          <a:ln>
            <a:noFill/>
          </a:ln>
        </p:spPr>
        <p:txBody>
          <a:bodyPr>
            <a:noAutofit/>
          </a:bodyPr>
          <a:lstStyle/>
          <a:p>
            <a:pPr algn="ctr"/>
            <a:endParaRPr lang="en-GB" sz="1600" b="0" dirty="0" smtClean="0">
              <a:solidFill>
                <a:schemeClr val="tx1">
                  <a:lumMod val="75000"/>
                  <a:lumOff val="25000"/>
                </a:schemeClr>
              </a:solidFill>
            </a:endParaRPr>
          </a:p>
          <a:p>
            <a:pPr algn="ctr"/>
            <a:endParaRPr lang="en-GB" sz="1600" b="0" dirty="0">
              <a:solidFill>
                <a:schemeClr val="tx1">
                  <a:lumMod val="75000"/>
                  <a:lumOff val="25000"/>
                </a:schemeClr>
              </a:solidFill>
            </a:endParaRPr>
          </a:p>
          <a:p>
            <a:pPr algn="ctr"/>
            <a:r>
              <a:rPr lang="en-GB" sz="1600" b="0" dirty="0" smtClean="0">
                <a:solidFill>
                  <a:schemeClr val="tx1">
                    <a:lumMod val="75000"/>
                    <a:lumOff val="25000"/>
                  </a:schemeClr>
                </a:solidFill>
              </a:rPr>
              <a:t>The </a:t>
            </a:r>
            <a:r>
              <a:rPr lang="en-GB" sz="1600" b="0" dirty="0">
                <a:solidFill>
                  <a:schemeClr val="tx1">
                    <a:lumMod val="75000"/>
                    <a:lumOff val="25000"/>
                  </a:schemeClr>
                </a:solidFill>
              </a:rPr>
              <a:t>hiring manager provides limited or no feedback, leaving the recruiting partner to “fudge” feedback in order to keep the candidate engaged and committed.  The candidate waits patiently at first and then with any or all of concern, annoyance, anger, and indifference.</a:t>
            </a:r>
          </a:p>
        </p:txBody>
      </p:sp>
      <p:sp>
        <p:nvSpPr>
          <p:cNvPr id="7" name="Rectangle 6"/>
          <p:cNvSpPr>
            <a:spLocks noChangeArrowheads="1"/>
          </p:cNvSpPr>
          <p:nvPr/>
        </p:nvSpPr>
        <p:spPr bwMode="auto">
          <a:xfrm>
            <a:off x="-12724" y="950893"/>
            <a:ext cx="12204723" cy="58949"/>
          </a:xfrm>
          <a:prstGeom prst="rect">
            <a:avLst/>
          </a:prstGeom>
          <a:solidFill>
            <a:srgbClr val="56378E"/>
          </a:solidFill>
          <a:ln w="38100">
            <a:solidFill>
              <a:srgbClr val="56378E"/>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upright="1">
            <a:noAutofit/>
          </a:bodyPr>
          <a:lstStyle/>
          <a:p>
            <a:endParaRPr lang="en-GB"/>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36" r="52637"/>
          <a:stretch/>
        </p:blipFill>
        <p:spPr bwMode="auto">
          <a:xfrm>
            <a:off x="1822092" y="3207224"/>
            <a:ext cx="2445451" cy="2934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016" t="5534" r="21639"/>
          <a:stretch/>
        </p:blipFill>
        <p:spPr bwMode="auto">
          <a:xfrm>
            <a:off x="7924725" y="3207223"/>
            <a:ext cx="2419460" cy="29342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0" y="382137"/>
            <a:ext cx="6089637" cy="461665"/>
          </a:xfrm>
          <a:prstGeom prst="rect">
            <a:avLst/>
          </a:prstGeom>
          <a:noFill/>
        </p:spPr>
        <p:txBody>
          <a:bodyPr wrap="square" rtlCol="0">
            <a:spAutoFit/>
          </a:bodyPr>
          <a:lstStyle/>
          <a:p>
            <a:pPr algn="ctr"/>
            <a:r>
              <a:rPr lang="en-GB" sz="2400" b="1" cap="small" dirty="0">
                <a:solidFill>
                  <a:schemeClr val="tx1">
                    <a:lumMod val="75000"/>
                    <a:lumOff val="25000"/>
                  </a:schemeClr>
                </a:solidFill>
              </a:rPr>
              <a:t>Candidate </a:t>
            </a:r>
            <a:r>
              <a:rPr lang="en-GB" sz="2400" b="1" cap="small" dirty="0" smtClean="0">
                <a:solidFill>
                  <a:schemeClr val="tx1">
                    <a:lumMod val="75000"/>
                    <a:lumOff val="25000"/>
                  </a:schemeClr>
                </a:solidFill>
              </a:rPr>
              <a:t>A</a:t>
            </a:r>
            <a:endParaRPr lang="en-GB" sz="2400" b="1" cap="small" dirty="0">
              <a:solidFill>
                <a:schemeClr val="tx1">
                  <a:lumMod val="75000"/>
                  <a:lumOff val="25000"/>
                </a:schemeClr>
              </a:solidFill>
            </a:endParaRPr>
          </a:p>
        </p:txBody>
      </p:sp>
      <p:sp>
        <p:nvSpPr>
          <p:cNvPr id="19" name="TextBox 18"/>
          <p:cNvSpPr txBox="1"/>
          <p:nvPr/>
        </p:nvSpPr>
        <p:spPr>
          <a:xfrm>
            <a:off x="6089637" y="382137"/>
            <a:ext cx="6089637" cy="461665"/>
          </a:xfrm>
          <a:prstGeom prst="rect">
            <a:avLst/>
          </a:prstGeom>
          <a:noFill/>
        </p:spPr>
        <p:txBody>
          <a:bodyPr wrap="square" rtlCol="0">
            <a:spAutoFit/>
          </a:bodyPr>
          <a:lstStyle/>
          <a:p>
            <a:pPr algn="ctr"/>
            <a:r>
              <a:rPr lang="en-GB" sz="2400" b="1" cap="small" dirty="0">
                <a:solidFill>
                  <a:schemeClr val="tx1">
                    <a:lumMod val="75000"/>
                    <a:lumOff val="25000"/>
                  </a:schemeClr>
                </a:solidFill>
              </a:rPr>
              <a:t>Candidate </a:t>
            </a:r>
            <a:r>
              <a:rPr lang="en-GB" sz="2400" b="1" cap="small" dirty="0" smtClean="0">
                <a:solidFill>
                  <a:schemeClr val="tx1">
                    <a:lumMod val="75000"/>
                    <a:lumOff val="25000"/>
                  </a:schemeClr>
                </a:solidFill>
              </a:rPr>
              <a:t>B</a:t>
            </a:r>
            <a:endParaRPr lang="en-GB" sz="2400" b="1" cap="small" dirty="0">
              <a:solidFill>
                <a:schemeClr val="tx1">
                  <a:lumMod val="75000"/>
                  <a:lumOff val="25000"/>
                </a:schemeClr>
              </a:solidFill>
            </a:endParaRPr>
          </a:p>
        </p:txBody>
      </p:sp>
    </p:spTree>
    <p:extLst>
      <p:ext uri="{BB962C8B-B14F-4D97-AF65-F5344CB8AC3E}">
        <p14:creationId xmlns:p14="http://schemas.microsoft.com/office/powerpoint/2010/main" val="424763687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5044" y="1351130"/>
            <a:ext cx="4899548" cy="1501251"/>
          </a:xfrm>
        </p:spPr>
        <p:txBody>
          <a:bodyPr>
            <a:noAutofit/>
          </a:bodyPr>
          <a:lstStyle/>
          <a:p>
            <a:pPr algn="ctr">
              <a:lnSpc>
                <a:spcPts val="2400"/>
              </a:lnSpc>
            </a:pPr>
            <a:r>
              <a:rPr lang="en-GB" sz="1600" b="0" dirty="0">
                <a:solidFill>
                  <a:schemeClr val="tx1">
                    <a:lumMod val="75000"/>
                    <a:lumOff val="25000"/>
                  </a:schemeClr>
                </a:solidFill>
              </a:rPr>
              <a:t> At all times the candidate knows what the hiring process will contain and what timeframes will apply.  </a:t>
            </a:r>
            <a:endParaRPr lang="en-GB" sz="1600" b="0" dirty="0" smtClean="0">
              <a:solidFill>
                <a:schemeClr val="tx1">
                  <a:lumMod val="75000"/>
                  <a:lumOff val="25000"/>
                </a:schemeClr>
              </a:solidFill>
            </a:endParaRPr>
          </a:p>
          <a:p>
            <a:pPr algn="ctr">
              <a:lnSpc>
                <a:spcPts val="2400"/>
              </a:lnSpc>
            </a:pPr>
            <a:r>
              <a:rPr lang="en-GB" sz="1600" b="0" dirty="0" smtClean="0">
                <a:solidFill>
                  <a:schemeClr val="tx1">
                    <a:lumMod val="75000"/>
                    <a:lumOff val="25000"/>
                  </a:schemeClr>
                </a:solidFill>
              </a:rPr>
              <a:t>The </a:t>
            </a:r>
            <a:r>
              <a:rPr lang="en-GB" sz="1600" b="0" dirty="0">
                <a:solidFill>
                  <a:schemeClr val="tx1">
                    <a:lumMod val="75000"/>
                    <a:lumOff val="25000"/>
                  </a:schemeClr>
                </a:solidFill>
              </a:rPr>
              <a:t>candidate has multiple chances to explore the pros and cons of this potential role and employer.</a:t>
            </a:r>
          </a:p>
        </p:txBody>
      </p:sp>
      <p:sp>
        <p:nvSpPr>
          <p:cNvPr id="5" name="Text Placeholder 4"/>
          <p:cNvSpPr>
            <a:spLocks noGrp="1"/>
          </p:cNvSpPr>
          <p:nvPr>
            <p:ph type="body" sz="quarter" idx="3"/>
          </p:nvPr>
        </p:nvSpPr>
        <p:spPr>
          <a:xfrm>
            <a:off x="6620639" y="1241946"/>
            <a:ext cx="5027631" cy="1883391"/>
          </a:xfrm>
        </p:spPr>
        <p:txBody>
          <a:bodyPr>
            <a:noAutofit/>
          </a:bodyPr>
          <a:lstStyle/>
          <a:p>
            <a:pPr algn="ctr">
              <a:lnSpc>
                <a:spcPts val="2200"/>
              </a:lnSpc>
            </a:pPr>
            <a:r>
              <a:rPr lang="en-GB" sz="1600" b="0" dirty="0">
                <a:solidFill>
                  <a:schemeClr val="tx1">
                    <a:lumMod val="75000"/>
                    <a:lumOff val="25000"/>
                  </a:schemeClr>
                </a:solidFill>
              </a:rPr>
              <a:t>The interview schedule if it exists, doesn’t run to plan.  The candidate is jumping through hoops to show interest, but it’s a one way love affair – the candidate answers a bunch of detailed questions about themselves but gets minimal chance to ask probing questions of the company interviewers. </a:t>
            </a:r>
          </a:p>
        </p:txBody>
      </p:sp>
      <p:sp>
        <p:nvSpPr>
          <p:cNvPr id="9" name="Rectangle 8"/>
          <p:cNvSpPr>
            <a:spLocks noChangeArrowheads="1"/>
          </p:cNvSpPr>
          <p:nvPr/>
        </p:nvSpPr>
        <p:spPr bwMode="auto">
          <a:xfrm>
            <a:off x="-12724" y="950893"/>
            <a:ext cx="12204723" cy="58949"/>
          </a:xfrm>
          <a:prstGeom prst="rect">
            <a:avLst/>
          </a:prstGeom>
          <a:solidFill>
            <a:srgbClr val="56378E"/>
          </a:solidFill>
          <a:ln w="38100">
            <a:solidFill>
              <a:srgbClr val="56378E"/>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upright="1">
            <a:noAutofit/>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02" t="45522" r="65805" b="34142"/>
          <a:stretch/>
        </p:blipFill>
        <p:spPr bwMode="auto">
          <a:xfrm>
            <a:off x="1584507" y="3838431"/>
            <a:ext cx="2920621" cy="20688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135" t="61545" r="53497" b="22872"/>
          <a:stretch/>
        </p:blipFill>
        <p:spPr bwMode="auto">
          <a:xfrm>
            <a:off x="7674144" y="3838431"/>
            <a:ext cx="2920621" cy="20688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0" y="382137"/>
            <a:ext cx="6089637" cy="461665"/>
          </a:xfrm>
          <a:prstGeom prst="rect">
            <a:avLst/>
          </a:prstGeom>
          <a:noFill/>
        </p:spPr>
        <p:txBody>
          <a:bodyPr wrap="square" rtlCol="0">
            <a:spAutoFit/>
          </a:bodyPr>
          <a:lstStyle/>
          <a:p>
            <a:pPr algn="ctr"/>
            <a:r>
              <a:rPr lang="en-GB" sz="2400" b="1" cap="small" dirty="0">
                <a:solidFill>
                  <a:schemeClr val="tx1">
                    <a:lumMod val="75000"/>
                    <a:lumOff val="25000"/>
                  </a:schemeClr>
                </a:solidFill>
              </a:rPr>
              <a:t>Candidate </a:t>
            </a:r>
            <a:r>
              <a:rPr lang="en-GB" sz="2400" b="1" cap="small" dirty="0" smtClean="0">
                <a:solidFill>
                  <a:schemeClr val="tx1">
                    <a:lumMod val="75000"/>
                    <a:lumOff val="25000"/>
                  </a:schemeClr>
                </a:solidFill>
              </a:rPr>
              <a:t>A</a:t>
            </a:r>
            <a:endParaRPr lang="en-GB" sz="2400" b="1" cap="small" dirty="0">
              <a:solidFill>
                <a:schemeClr val="tx1">
                  <a:lumMod val="75000"/>
                  <a:lumOff val="25000"/>
                </a:schemeClr>
              </a:solidFill>
            </a:endParaRPr>
          </a:p>
        </p:txBody>
      </p:sp>
      <p:sp>
        <p:nvSpPr>
          <p:cNvPr id="17" name="TextBox 16"/>
          <p:cNvSpPr txBox="1"/>
          <p:nvPr/>
        </p:nvSpPr>
        <p:spPr>
          <a:xfrm>
            <a:off x="6089637" y="382137"/>
            <a:ext cx="6089637" cy="461665"/>
          </a:xfrm>
          <a:prstGeom prst="rect">
            <a:avLst/>
          </a:prstGeom>
          <a:noFill/>
        </p:spPr>
        <p:txBody>
          <a:bodyPr wrap="square" rtlCol="0">
            <a:spAutoFit/>
          </a:bodyPr>
          <a:lstStyle/>
          <a:p>
            <a:pPr algn="ctr"/>
            <a:r>
              <a:rPr lang="en-GB" sz="2400" b="1" cap="small" dirty="0">
                <a:solidFill>
                  <a:schemeClr val="tx1">
                    <a:lumMod val="75000"/>
                    <a:lumOff val="25000"/>
                  </a:schemeClr>
                </a:solidFill>
              </a:rPr>
              <a:t>Candidate </a:t>
            </a:r>
            <a:r>
              <a:rPr lang="en-GB" sz="2400" b="1" cap="small" dirty="0" smtClean="0">
                <a:solidFill>
                  <a:schemeClr val="tx1">
                    <a:lumMod val="75000"/>
                    <a:lumOff val="25000"/>
                  </a:schemeClr>
                </a:solidFill>
              </a:rPr>
              <a:t>B</a:t>
            </a:r>
            <a:endParaRPr lang="en-GB" sz="2400" b="1" cap="small" dirty="0">
              <a:solidFill>
                <a:schemeClr val="tx1">
                  <a:lumMod val="75000"/>
                  <a:lumOff val="25000"/>
                </a:schemeClr>
              </a:solidFill>
            </a:endParaRPr>
          </a:p>
        </p:txBody>
      </p:sp>
    </p:spTree>
    <p:extLst>
      <p:ext uri="{BB962C8B-B14F-4D97-AF65-F5344CB8AC3E}">
        <p14:creationId xmlns:p14="http://schemas.microsoft.com/office/powerpoint/2010/main" val="3233703139"/>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653" y="1501254"/>
            <a:ext cx="5240204" cy="1624084"/>
          </a:xfrm>
        </p:spPr>
        <p:txBody>
          <a:bodyPr>
            <a:noAutofit/>
          </a:bodyPr>
          <a:lstStyle/>
          <a:p>
            <a:pPr algn="ctr">
              <a:lnSpc>
                <a:spcPts val="2300"/>
              </a:lnSpc>
            </a:pPr>
            <a:r>
              <a:rPr lang="en-GB" sz="1600" b="0" dirty="0">
                <a:solidFill>
                  <a:schemeClr val="tx1">
                    <a:lumMod val="75000"/>
                    <a:lumOff val="25000"/>
                  </a:schemeClr>
                </a:solidFill>
              </a:rPr>
              <a:t>Salary and package expectations of both parties have been discussed from the outset.  </a:t>
            </a:r>
            <a:endParaRPr lang="en-GB" sz="1600" b="0" dirty="0" smtClean="0">
              <a:solidFill>
                <a:schemeClr val="tx1">
                  <a:lumMod val="75000"/>
                  <a:lumOff val="25000"/>
                </a:schemeClr>
              </a:solidFill>
            </a:endParaRPr>
          </a:p>
          <a:p>
            <a:pPr algn="ctr">
              <a:lnSpc>
                <a:spcPts val="2300"/>
              </a:lnSpc>
            </a:pPr>
            <a:r>
              <a:rPr lang="en-GB" sz="1600" b="0" dirty="0" smtClean="0">
                <a:solidFill>
                  <a:schemeClr val="tx1">
                    <a:lumMod val="75000"/>
                    <a:lumOff val="25000"/>
                  </a:schemeClr>
                </a:solidFill>
              </a:rPr>
              <a:t>An </a:t>
            </a:r>
            <a:r>
              <a:rPr lang="en-GB" sz="1600" b="0" dirty="0">
                <a:solidFill>
                  <a:schemeClr val="tx1">
                    <a:lumMod val="75000"/>
                    <a:lumOff val="25000"/>
                  </a:schemeClr>
                </a:solidFill>
              </a:rPr>
              <a:t>employment offer is made by the promised timeframe and is in line with exactly the terms discussed throughout the process. </a:t>
            </a:r>
            <a:endParaRPr lang="en-GB" sz="1600" dirty="0">
              <a:solidFill>
                <a:schemeClr val="tx1">
                  <a:lumMod val="75000"/>
                  <a:lumOff val="25000"/>
                </a:schemeClr>
              </a:solidFill>
            </a:endParaRPr>
          </a:p>
        </p:txBody>
      </p:sp>
      <p:sp>
        <p:nvSpPr>
          <p:cNvPr id="5" name="Text Placeholder 4"/>
          <p:cNvSpPr>
            <a:spLocks noGrp="1"/>
          </p:cNvSpPr>
          <p:nvPr>
            <p:ph type="body" sz="quarter" idx="3"/>
          </p:nvPr>
        </p:nvSpPr>
        <p:spPr>
          <a:xfrm>
            <a:off x="6469039" y="1351129"/>
            <a:ext cx="5331727" cy="1828799"/>
          </a:xfrm>
        </p:spPr>
        <p:txBody>
          <a:bodyPr>
            <a:noAutofit/>
          </a:bodyPr>
          <a:lstStyle/>
          <a:p>
            <a:pPr algn="ctr">
              <a:lnSpc>
                <a:spcPts val="2200"/>
              </a:lnSpc>
            </a:pPr>
            <a:r>
              <a:rPr lang="en-GB" sz="1600" b="0" dirty="0">
                <a:solidFill>
                  <a:schemeClr val="tx1">
                    <a:lumMod val="75000"/>
                    <a:lumOff val="25000"/>
                  </a:schemeClr>
                </a:solidFill>
              </a:rPr>
              <a:t> The candidate invariably likens the hiring chaos to the decision making (or lack of) culture in the company.  The high performance candidate may even withdraw from the application process – after all when their skills and experience are in demand, why waste time with a prospective employer who cannot be bothered to play their part in the courtship.  </a:t>
            </a:r>
            <a:endParaRPr lang="en-GB" sz="1600" dirty="0">
              <a:solidFill>
                <a:schemeClr val="tx1">
                  <a:lumMod val="75000"/>
                  <a:lumOff val="25000"/>
                </a:schemeClr>
              </a:solidFill>
            </a:endParaRPr>
          </a:p>
        </p:txBody>
      </p:sp>
      <p:sp>
        <p:nvSpPr>
          <p:cNvPr id="8" name="Rectangle 7"/>
          <p:cNvSpPr>
            <a:spLocks noChangeArrowheads="1"/>
          </p:cNvSpPr>
          <p:nvPr/>
        </p:nvSpPr>
        <p:spPr bwMode="auto">
          <a:xfrm>
            <a:off x="-12724" y="950893"/>
            <a:ext cx="12204723" cy="58949"/>
          </a:xfrm>
          <a:prstGeom prst="rect">
            <a:avLst/>
          </a:prstGeom>
          <a:solidFill>
            <a:srgbClr val="56378E"/>
          </a:solidFill>
          <a:ln w="38100">
            <a:solidFill>
              <a:srgbClr val="56378E"/>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upright="1">
            <a:noAutofit/>
          </a:bodyPr>
          <a:lstStyle/>
          <a:p>
            <a:endParaRPr lang="en-GB"/>
          </a:p>
        </p:txBody>
      </p:sp>
      <p:sp>
        <p:nvSpPr>
          <p:cNvPr id="9" name="TextBox 8"/>
          <p:cNvSpPr txBox="1"/>
          <p:nvPr/>
        </p:nvSpPr>
        <p:spPr>
          <a:xfrm>
            <a:off x="0" y="382137"/>
            <a:ext cx="6089637" cy="461665"/>
          </a:xfrm>
          <a:prstGeom prst="rect">
            <a:avLst/>
          </a:prstGeom>
          <a:noFill/>
        </p:spPr>
        <p:txBody>
          <a:bodyPr wrap="square" rtlCol="0">
            <a:spAutoFit/>
          </a:bodyPr>
          <a:lstStyle/>
          <a:p>
            <a:pPr algn="ctr"/>
            <a:r>
              <a:rPr lang="en-GB" sz="2400" b="1" cap="small" dirty="0">
                <a:solidFill>
                  <a:schemeClr val="tx1">
                    <a:lumMod val="75000"/>
                    <a:lumOff val="25000"/>
                  </a:schemeClr>
                </a:solidFill>
              </a:rPr>
              <a:t>Candidate </a:t>
            </a:r>
            <a:r>
              <a:rPr lang="en-GB" sz="2400" b="1" cap="small" dirty="0" smtClean="0">
                <a:solidFill>
                  <a:schemeClr val="tx1">
                    <a:lumMod val="75000"/>
                    <a:lumOff val="25000"/>
                  </a:schemeClr>
                </a:solidFill>
              </a:rPr>
              <a:t>A</a:t>
            </a:r>
            <a:endParaRPr lang="en-GB" sz="2400" b="1" cap="small" dirty="0">
              <a:solidFill>
                <a:schemeClr val="tx1">
                  <a:lumMod val="75000"/>
                  <a:lumOff val="25000"/>
                </a:schemeClr>
              </a:solidFill>
            </a:endParaRPr>
          </a:p>
        </p:txBody>
      </p:sp>
      <p:sp>
        <p:nvSpPr>
          <p:cNvPr id="10" name="TextBox 9"/>
          <p:cNvSpPr txBox="1"/>
          <p:nvPr/>
        </p:nvSpPr>
        <p:spPr>
          <a:xfrm>
            <a:off x="6089637" y="382137"/>
            <a:ext cx="6089637" cy="461665"/>
          </a:xfrm>
          <a:prstGeom prst="rect">
            <a:avLst/>
          </a:prstGeom>
          <a:noFill/>
        </p:spPr>
        <p:txBody>
          <a:bodyPr wrap="square" rtlCol="0">
            <a:spAutoFit/>
          </a:bodyPr>
          <a:lstStyle/>
          <a:p>
            <a:pPr algn="ctr"/>
            <a:r>
              <a:rPr lang="en-GB" sz="2400" b="1" cap="small" dirty="0">
                <a:solidFill>
                  <a:schemeClr val="tx1">
                    <a:lumMod val="75000"/>
                    <a:lumOff val="25000"/>
                  </a:schemeClr>
                </a:solidFill>
              </a:rPr>
              <a:t>Candidate </a:t>
            </a:r>
            <a:r>
              <a:rPr lang="en-GB" sz="2400" b="1" cap="small" dirty="0" smtClean="0">
                <a:solidFill>
                  <a:schemeClr val="tx1">
                    <a:lumMod val="75000"/>
                    <a:lumOff val="25000"/>
                  </a:schemeClr>
                </a:solidFill>
              </a:rPr>
              <a:t>B</a:t>
            </a:r>
            <a:endParaRPr lang="en-GB" sz="2400" b="1" cap="small" dirty="0">
              <a:solidFill>
                <a:schemeClr val="tx1">
                  <a:lumMod val="75000"/>
                  <a:lumOff val="25000"/>
                </a:schemeClr>
              </a:solidFill>
            </a:endParaRPr>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1011" t="59912" r="53283" b="19871"/>
          <a:stretch/>
        </p:blipFill>
        <p:spPr bwMode="auto">
          <a:xfrm>
            <a:off x="1828383" y="4023761"/>
            <a:ext cx="2432869" cy="1760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71611" t="25646" r="14195" b="55603"/>
          <a:stretch/>
        </p:blipFill>
        <p:spPr bwMode="auto">
          <a:xfrm>
            <a:off x="7949024" y="4023761"/>
            <a:ext cx="2370861" cy="1760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733240"/>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57" y="1353808"/>
            <a:ext cx="5210295" cy="1893888"/>
          </a:xfrm>
        </p:spPr>
        <p:txBody>
          <a:bodyPr>
            <a:noAutofit/>
          </a:bodyPr>
          <a:lstStyle/>
          <a:p>
            <a:pPr algn="ctr">
              <a:lnSpc>
                <a:spcPts val="2000"/>
              </a:lnSpc>
            </a:pPr>
            <a:r>
              <a:rPr lang="en-GB" sz="1600" b="0" dirty="0">
                <a:solidFill>
                  <a:schemeClr val="tx1">
                    <a:lumMod val="75000"/>
                    <a:lumOff val="25000"/>
                  </a:schemeClr>
                </a:solidFill>
              </a:rPr>
              <a:t>The candidate feels valued, respected for their time, and admires the efficiency of the hiring process.   Both parties have been impressed by the professionalism of the other.  There are no surprises or protracted negotiations – both parties feel like a win-win situation has been achieved.  </a:t>
            </a:r>
            <a:r>
              <a:rPr lang="en-GB" sz="1600" dirty="0">
                <a:solidFill>
                  <a:schemeClr val="tx1">
                    <a:lumMod val="75000"/>
                    <a:lumOff val="25000"/>
                  </a:schemeClr>
                </a:solidFill>
              </a:rPr>
              <a:t>The emotional contract is strong.</a:t>
            </a:r>
          </a:p>
        </p:txBody>
      </p:sp>
      <p:sp>
        <p:nvSpPr>
          <p:cNvPr id="5" name="Text Placeholder 4"/>
          <p:cNvSpPr>
            <a:spLocks noGrp="1"/>
          </p:cNvSpPr>
          <p:nvPr>
            <p:ph type="body" sz="quarter" idx="3"/>
          </p:nvPr>
        </p:nvSpPr>
        <p:spPr>
          <a:xfrm>
            <a:off x="6439938" y="1229710"/>
            <a:ext cx="5389033" cy="2891914"/>
          </a:xfrm>
        </p:spPr>
        <p:txBody>
          <a:bodyPr>
            <a:noAutofit/>
          </a:bodyPr>
          <a:lstStyle/>
          <a:p>
            <a:pPr algn="ctr">
              <a:lnSpc>
                <a:spcPts val="2000"/>
              </a:lnSpc>
            </a:pPr>
            <a:r>
              <a:rPr lang="en-GB" sz="1600" b="0" dirty="0" smtClean="0">
                <a:solidFill>
                  <a:schemeClr val="tx1">
                    <a:lumMod val="75000"/>
                    <a:lumOff val="25000"/>
                  </a:schemeClr>
                </a:solidFill>
              </a:rPr>
              <a:t>The candidate </a:t>
            </a:r>
            <a:r>
              <a:rPr lang="en-GB" sz="1600" b="0" dirty="0">
                <a:solidFill>
                  <a:schemeClr val="tx1">
                    <a:lumMod val="75000"/>
                    <a:lumOff val="25000"/>
                  </a:schemeClr>
                </a:solidFill>
              </a:rPr>
              <a:t>has remained persistently in the process and receives a job offer; </a:t>
            </a:r>
            <a:r>
              <a:rPr lang="en-GB" sz="1600" b="0" dirty="0" smtClean="0">
                <a:solidFill>
                  <a:schemeClr val="tx1">
                    <a:lumMod val="75000"/>
                    <a:lumOff val="25000"/>
                  </a:schemeClr>
                </a:solidFill>
              </a:rPr>
              <a:t> but there’s </a:t>
            </a:r>
            <a:r>
              <a:rPr lang="en-GB" sz="1600" b="0" dirty="0">
                <a:solidFill>
                  <a:schemeClr val="tx1">
                    <a:lumMod val="75000"/>
                    <a:lumOff val="25000"/>
                  </a:schemeClr>
                </a:solidFill>
              </a:rPr>
              <a:t>a high chance that they’ll try their luck with negotiations on salary, and may even use the offer as a counter to their existing or other potential employers – after all they have no emotional contract to the company who hasn’t shown them efficiency, respect or professionalism, so they have no emotional obligation to accept employment there.  Worse still, the candidate may accept the offer but then be easily lured away by another company with whom they've got a stronger emotional contract. </a:t>
            </a:r>
            <a:endParaRPr lang="en-GB" sz="1600" dirty="0">
              <a:solidFill>
                <a:schemeClr val="tx1">
                  <a:lumMod val="75000"/>
                  <a:lumOff val="25000"/>
                </a:schemeClr>
              </a:solidFill>
            </a:endParaRPr>
          </a:p>
        </p:txBody>
      </p:sp>
      <p:sp>
        <p:nvSpPr>
          <p:cNvPr id="7" name="TextBox 6"/>
          <p:cNvSpPr txBox="1"/>
          <p:nvPr/>
        </p:nvSpPr>
        <p:spPr>
          <a:xfrm>
            <a:off x="0" y="382137"/>
            <a:ext cx="6089637" cy="461665"/>
          </a:xfrm>
          <a:prstGeom prst="rect">
            <a:avLst/>
          </a:prstGeom>
          <a:noFill/>
        </p:spPr>
        <p:txBody>
          <a:bodyPr wrap="square" rtlCol="0">
            <a:spAutoFit/>
          </a:bodyPr>
          <a:lstStyle/>
          <a:p>
            <a:pPr algn="ctr"/>
            <a:r>
              <a:rPr lang="en-GB" sz="2400" b="1" cap="small" dirty="0">
                <a:solidFill>
                  <a:schemeClr val="tx1">
                    <a:lumMod val="75000"/>
                    <a:lumOff val="25000"/>
                  </a:schemeClr>
                </a:solidFill>
              </a:rPr>
              <a:t>Candidate </a:t>
            </a:r>
            <a:r>
              <a:rPr lang="en-GB" sz="2400" b="1" cap="small" dirty="0" smtClean="0">
                <a:solidFill>
                  <a:schemeClr val="tx1">
                    <a:lumMod val="75000"/>
                    <a:lumOff val="25000"/>
                  </a:schemeClr>
                </a:solidFill>
              </a:rPr>
              <a:t>A</a:t>
            </a:r>
            <a:endParaRPr lang="en-GB" sz="2400" b="1" cap="small" dirty="0">
              <a:solidFill>
                <a:schemeClr val="tx1">
                  <a:lumMod val="75000"/>
                  <a:lumOff val="25000"/>
                </a:schemeClr>
              </a:solidFill>
            </a:endParaRPr>
          </a:p>
        </p:txBody>
      </p:sp>
      <p:sp>
        <p:nvSpPr>
          <p:cNvPr id="8" name="TextBox 7"/>
          <p:cNvSpPr txBox="1"/>
          <p:nvPr/>
        </p:nvSpPr>
        <p:spPr>
          <a:xfrm>
            <a:off x="6089637" y="382137"/>
            <a:ext cx="6089637" cy="461665"/>
          </a:xfrm>
          <a:prstGeom prst="rect">
            <a:avLst/>
          </a:prstGeom>
          <a:noFill/>
        </p:spPr>
        <p:txBody>
          <a:bodyPr wrap="square" rtlCol="0">
            <a:spAutoFit/>
          </a:bodyPr>
          <a:lstStyle/>
          <a:p>
            <a:pPr algn="ctr"/>
            <a:r>
              <a:rPr lang="en-GB" sz="2400" b="1" cap="small" dirty="0">
                <a:solidFill>
                  <a:schemeClr val="tx1">
                    <a:lumMod val="75000"/>
                    <a:lumOff val="25000"/>
                  </a:schemeClr>
                </a:solidFill>
              </a:rPr>
              <a:t>Candidate </a:t>
            </a:r>
            <a:r>
              <a:rPr lang="en-GB" sz="2400" b="1" cap="small" dirty="0" smtClean="0">
                <a:solidFill>
                  <a:schemeClr val="tx1">
                    <a:lumMod val="75000"/>
                    <a:lumOff val="25000"/>
                  </a:schemeClr>
                </a:solidFill>
              </a:rPr>
              <a:t>B</a:t>
            </a:r>
            <a:endParaRPr lang="en-GB" sz="2400" b="1" cap="small" dirty="0">
              <a:solidFill>
                <a:schemeClr val="tx1">
                  <a:lumMod val="75000"/>
                  <a:lumOff val="25000"/>
                </a:schemeClr>
              </a:solidFill>
            </a:endParaRPr>
          </a:p>
        </p:txBody>
      </p:sp>
      <p:sp>
        <p:nvSpPr>
          <p:cNvPr id="9" name="Rectangle 8"/>
          <p:cNvSpPr>
            <a:spLocks noChangeArrowheads="1"/>
          </p:cNvSpPr>
          <p:nvPr/>
        </p:nvSpPr>
        <p:spPr bwMode="auto">
          <a:xfrm>
            <a:off x="-12724" y="950893"/>
            <a:ext cx="12204723" cy="58949"/>
          </a:xfrm>
          <a:prstGeom prst="rect">
            <a:avLst/>
          </a:prstGeom>
          <a:solidFill>
            <a:srgbClr val="56378E"/>
          </a:solidFill>
          <a:ln w="38100">
            <a:solidFill>
              <a:srgbClr val="56378E"/>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upright="1">
            <a:noAutofit/>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160" t="30038" r="45980" b="56693"/>
          <a:stretch/>
        </p:blipFill>
        <p:spPr bwMode="auto">
          <a:xfrm>
            <a:off x="1807017" y="4448896"/>
            <a:ext cx="2475602" cy="187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690" t="33513" r="47672" b="14978"/>
          <a:stretch/>
        </p:blipFill>
        <p:spPr bwMode="auto">
          <a:xfrm>
            <a:off x="7735632" y="4414238"/>
            <a:ext cx="2545398" cy="190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1" t="40517" r="77584" b="38578"/>
          <a:stretch/>
        </p:blipFill>
        <p:spPr bwMode="auto">
          <a:xfrm rot="20130017">
            <a:off x="1493123" y="4168134"/>
            <a:ext cx="966751" cy="56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1" t="40517" r="77584" b="38578"/>
          <a:stretch/>
        </p:blipFill>
        <p:spPr bwMode="auto">
          <a:xfrm rot="20130017">
            <a:off x="7378381" y="4168132"/>
            <a:ext cx="966751" cy="56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188018"/>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24" y="950893"/>
            <a:ext cx="12204723" cy="58949"/>
          </a:xfrm>
          <a:prstGeom prst="rect">
            <a:avLst/>
          </a:prstGeom>
          <a:solidFill>
            <a:srgbClr val="56378E"/>
          </a:solidFill>
          <a:ln w="38100">
            <a:solidFill>
              <a:srgbClr val="56378E"/>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upright="1">
            <a:noAutofit/>
          </a:bodyPr>
          <a:lstStyle/>
          <a:p>
            <a:endParaRPr lang="en-GB"/>
          </a:p>
        </p:txBody>
      </p:sp>
      <p:sp>
        <p:nvSpPr>
          <p:cNvPr id="3" name="TextBox 2"/>
          <p:cNvSpPr txBox="1"/>
          <p:nvPr/>
        </p:nvSpPr>
        <p:spPr>
          <a:xfrm>
            <a:off x="1078173" y="1542197"/>
            <a:ext cx="9962866" cy="2562240"/>
          </a:xfrm>
          <a:prstGeom prst="rect">
            <a:avLst/>
          </a:prstGeom>
          <a:noFill/>
        </p:spPr>
        <p:txBody>
          <a:bodyPr wrap="square" rtlCol="0">
            <a:spAutoFit/>
          </a:bodyPr>
          <a:lstStyle/>
          <a:p>
            <a:pPr algn="ctr">
              <a:lnSpc>
                <a:spcPts val="2700"/>
              </a:lnSpc>
              <a:spcBef>
                <a:spcPts val="1800"/>
              </a:spcBef>
            </a:pPr>
            <a:r>
              <a:rPr lang="en-GB" dirty="0">
                <a:solidFill>
                  <a:schemeClr val="tx1">
                    <a:lumMod val="75000"/>
                    <a:lumOff val="25000"/>
                  </a:schemeClr>
                </a:solidFill>
              </a:rPr>
              <a:t>Carter Morris Talent Solutions, offer expert advice to global companies who want to attract and secure the best of HR leadership talent, first time, every time.</a:t>
            </a:r>
          </a:p>
          <a:p>
            <a:pPr algn="ctr">
              <a:lnSpc>
                <a:spcPts val="2700"/>
              </a:lnSpc>
              <a:spcBef>
                <a:spcPts val="1800"/>
              </a:spcBef>
            </a:pPr>
            <a:r>
              <a:rPr lang="en-GB" dirty="0">
                <a:solidFill>
                  <a:schemeClr val="tx1">
                    <a:lumMod val="75000"/>
                    <a:lumOff val="25000"/>
                  </a:schemeClr>
                </a:solidFill>
              </a:rPr>
              <a:t>With our select international network of over 16,500 HR leaders, we know where to find and identify the best HR professionals, fast.</a:t>
            </a:r>
          </a:p>
          <a:p>
            <a:pPr algn="ctr">
              <a:lnSpc>
                <a:spcPts val="2700"/>
              </a:lnSpc>
              <a:spcBef>
                <a:spcPts val="1800"/>
              </a:spcBef>
            </a:pPr>
            <a:r>
              <a:rPr lang="en-GB" b="1" i="1" dirty="0">
                <a:solidFill>
                  <a:schemeClr val="tx1">
                    <a:lumMod val="75000"/>
                    <a:lumOff val="25000"/>
                  </a:schemeClr>
                </a:solidFill>
              </a:rPr>
              <a:t>Contact us today for a confidential discussion on your hiring needs.</a:t>
            </a:r>
          </a:p>
          <a:p>
            <a:pPr algn="ctr"/>
            <a:endParaRPr lang="en-GB" dirty="0">
              <a:solidFill>
                <a:schemeClr val="tx1">
                  <a:lumMod val="75000"/>
                  <a:lumOff val="25000"/>
                </a:schemeClr>
              </a:solidFill>
            </a:endParaRPr>
          </a:p>
        </p:txBody>
      </p:sp>
      <p:sp>
        <p:nvSpPr>
          <p:cNvPr id="6" name="TextBox 5"/>
          <p:cNvSpPr txBox="1"/>
          <p:nvPr/>
        </p:nvSpPr>
        <p:spPr>
          <a:xfrm>
            <a:off x="1" y="4268210"/>
            <a:ext cx="12191999" cy="1224951"/>
          </a:xfrm>
          <a:prstGeom prst="rect">
            <a:avLst/>
          </a:prstGeom>
          <a:noFill/>
        </p:spPr>
        <p:txBody>
          <a:bodyPr wrap="square" rtlCol="0">
            <a:spAutoFit/>
          </a:bodyPr>
          <a:lstStyle/>
          <a:p>
            <a:pPr algn="ctr">
              <a:lnSpc>
                <a:spcPct val="115000"/>
              </a:lnSpc>
              <a:spcAft>
                <a:spcPts val="0"/>
              </a:spcAft>
            </a:pPr>
            <a:r>
              <a:rPr lang="en-GB" sz="1600" b="1" dirty="0">
                <a:solidFill>
                  <a:schemeClr val="tx1">
                    <a:lumMod val="65000"/>
                    <a:lumOff val="35000"/>
                  </a:schemeClr>
                </a:solidFill>
                <a:ea typeface="Calibri"/>
                <a:cs typeface="Times New Roman"/>
              </a:rPr>
              <a:t>Carter Morris Talent Solutions</a:t>
            </a:r>
            <a:endParaRPr lang="en-GB" sz="1600" dirty="0">
              <a:solidFill>
                <a:schemeClr val="tx1">
                  <a:lumMod val="65000"/>
                  <a:lumOff val="35000"/>
                </a:schemeClr>
              </a:solidFill>
              <a:ea typeface="Calibri"/>
              <a:cs typeface="Times New Roman"/>
            </a:endParaRPr>
          </a:p>
          <a:p>
            <a:pPr algn="ctr">
              <a:lnSpc>
                <a:spcPct val="115000"/>
              </a:lnSpc>
              <a:spcAft>
                <a:spcPts val="0"/>
              </a:spcAft>
            </a:pPr>
            <a:r>
              <a:rPr lang="en-GB" sz="1600" dirty="0">
                <a:solidFill>
                  <a:schemeClr val="tx1">
                    <a:lumMod val="65000"/>
                    <a:lumOff val="35000"/>
                  </a:schemeClr>
                </a:solidFill>
                <a:ea typeface="Calibri"/>
                <a:cs typeface="Lucida Sans Unicode"/>
              </a:rPr>
              <a:t>t: +44 20 3287 </a:t>
            </a:r>
            <a:r>
              <a:rPr lang="en-GB" sz="1600" dirty="0" smtClean="0">
                <a:solidFill>
                  <a:schemeClr val="tx1">
                    <a:lumMod val="65000"/>
                    <a:lumOff val="35000"/>
                  </a:schemeClr>
                </a:solidFill>
                <a:ea typeface="Calibri"/>
                <a:cs typeface="Lucida Sans Unicode"/>
              </a:rPr>
              <a:t>3727</a:t>
            </a:r>
          </a:p>
          <a:p>
            <a:pPr algn="ctr">
              <a:lnSpc>
                <a:spcPct val="115000"/>
              </a:lnSpc>
              <a:spcAft>
                <a:spcPts val="0"/>
              </a:spcAft>
            </a:pPr>
            <a:r>
              <a:rPr lang="en-GB" sz="1600" dirty="0" smtClean="0">
                <a:solidFill>
                  <a:srgbClr val="808080"/>
                </a:solidFill>
                <a:ea typeface="Calibri"/>
                <a:cs typeface="Lucida Sans Unicode"/>
              </a:rPr>
              <a:t>e: </a:t>
            </a:r>
            <a:r>
              <a:rPr lang="en-GB" sz="1600" u="sng" dirty="0" smtClean="0">
                <a:solidFill>
                  <a:srgbClr val="56378E"/>
                </a:solidFill>
                <a:ea typeface="Calibri"/>
                <a:cs typeface="Lucida Sans Unicode"/>
              </a:rPr>
              <a:t>solutions:@cartermorris.com</a:t>
            </a:r>
          </a:p>
          <a:p>
            <a:pPr algn="ctr">
              <a:lnSpc>
                <a:spcPct val="115000"/>
              </a:lnSpc>
              <a:spcAft>
                <a:spcPts val="0"/>
              </a:spcAft>
            </a:pPr>
            <a:r>
              <a:rPr lang="en-GB" sz="1600" u="sng" dirty="0" smtClean="0">
                <a:solidFill>
                  <a:srgbClr val="56378E"/>
                </a:solidFill>
                <a:ea typeface="Calibri"/>
                <a:cs typeface="Lucida Sans Unicode"/>
              </a:rPr>
              <a:t>www.cartermorris.com</a:t>
            </a:r>
            <a:endParaRPr lang="en-GB" sz="1600" u="sng" dirty="0">
              <a:solidFill>
                <a:srgbClr val="56378E"/>
              </a:solidFill>
              <a:ea typeface="Calibri"/>
              <a:cs typeface="Times New Roma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514" y="5754142"/>
            <a:ext cx="1102184" cy="806477"/>
          </a:xfrm>
          <a:prstGeom prst="rect">
            <a:avLst/>
          </a:prstGeom>
        </p:spPr>
      </p:pic>
    </p:spTree>
    <p:extLst>
      <p:ext uri="{BB962C8B-B14F-4D97-AF65-F5344CB8AC3E}">
        <p14:creationId xmlns:p14="http://schemas.microsoft.com/office/powerpoint/2010/main" val="2380442775"/>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CARTERMORR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820</TotalTime>
  <Words>314</Words>
  <Application>Microsoft Office PowerPoint</Application>
  <PresentationFormat>Custom</PresentationFormat>
  <Paragraphs>34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CARTERMORRIS</vt:lpstr>
      <vt:lpstr>Emotional Contracts</vt:lpstr>
      <vt:lpstr>Companies who build and protect the emotional contract throughout any hiring process, increase their radio of employment offer to acceptances.  Imagine these scenarios: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CONTRACTS</dc:title>
  <dc:creator>Smiley Greebins</dc:creator>
  <cp:lastModifiedBy>Dawn</cp:lastModifiedBy>
  <cp:revision>32</cp:revision>
  <dcterms:created xsi:type="dcterms:W3CDTF">2016-03-10T14:47:45Z</dcterms:created>
  <dcterms:modified xsi:type="dcterms:W3CDTF">2016-03-16T18:30:32Z</dcterms:modified>
</cp:coreProperties>
</file>